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1"/>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 id="344" r:id="rId32"/>
    <p:sldId id="337" r:id="rId33"/>
    <p:sldId id="333" r:id="rId34"/>
    <p:sldId id="334" r:id="rId35"/>
    <p:sldId id="335" r:id="rId36"/>
    <p:sldId id="341" r:id="rId37"/>
    <p:sldId id="336" r:id="rId38"/>
    <p:sldId id="340" r:id="rId39"/>
    <p:sldId id="339" r:id="rId40"/>
    <p:sldId id="338" r:id="rId41"/>
    <p:sldId id="342" r:id="rId42"/>
    <p:sldId id="343" r:id="rId43"/>
    <p:sldId id="345" r:id="rId44"/>
    <p:sldId id="346" r:id="rId45"/>
    <p:sldId id="347" r:id="rId46"/>
    <p:sldId id="348" r:id="rId47"/>
    <p:sldId id="349" r:id="rId48"/>
    <p:sldId id="350" r:id="rId49"/>
    <p:sldId id="35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1"/>
    <p:restoredTop sz="77817"/>
  </p:normalViewPr>
  <p:slideViewPr>
    <p:cSldViewPr snapToGrid="0">
      <p:cViewPr varScale="1">
        <p:scale>
          <a:sx n="94" d="100"/>
          <a:sy n="94" d="100"/>
        </p:scale>
        <p:origin x="13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0T17:22:57.931"/>
    </inkml:context>
    <inkml:brush xml:id="br0">
      <inkml:brushProperty name="width" value="0.035" units="cm"/>
      <inkml:brushProperty name="height" value="0.035" units="cm"/>
      <inkml:brushProperty name="color" value="#EFEFDB"/>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working on study the model and the parameters to understand </a:t>
            </a:r>
            <a:r>
              <a:rPr lang="en-US" dirty="0" err="1"/>
              <a:t>whats</a:t>
            </a:r>
            <a:r>
              <a:rPr lang="en-US" dirty="0"/>
              <a:t> possibly going on with the results that we got from the baseline.</a:t>
            </a:r>
          </a:p>
          <a:p>
            <a:endParaRPr lang="en-US" dirty="0"/>
          </a:p>
          <a:p>
            <a:r>
              <a:rPr lang="en-US" dirty="0"/>
              <a:t>At first, we saw that in general the model was reproducing the signal of the peaks or the correct response to the precipitation but the model produce more discharge than the observations.. And that’s give some signals about start to changing the parameters of the Crest Model. </a:t>
            </a:r>
          </a:p>
          <a:p>
            <a:endParaRPr lang="en-US" dirty="0"/>
          </a:p>
          <a:p>
            <a:r>
              <a:rPr lang="en-US" dirty="0"/>
              <a:t>However, I want to be sure and I want to understand what was the performance of the model at the seasonal scale. </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41</a:t>
            </a:fld>
            <a:endParaRPr lang="en-US"/>
          </a:p>
        </p:txBody>
      </p:sp>
    </p:spTree>
    <p:extLst>
      <p:ext uri="{BB962C8B-B14F-4D97-AF65-F5344CB8AC3E}">
        <p14:creationId xmlns:p14="http://schemas.microsoft.com/office/powerpoint/2010/main" val="344539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for example this station. </a:t>
            </a:r>
          </a:p>
          <a:p>
            <a:r>
              <a:rPr lang="en-US" dirty="0"/>
              <a:t>In the Top we have the simulated mean discharge in blue and the monthly observations in black ..</a:t>
            </a:r>
          </a:p>
          <a:p>
            <a:r>
              <a:rPr lang="en-US" dirty="0"/>
              <a:t>The error metrics showed in the upper left panel.. So in general the model overestimate the monthly discharge with a normalize bias of 57 % </a:t>
            </a:r>
          </a:p>
          <a:p>
            <a:endParaRPr lang="en-US" dirty="0"/>
          </a:p>
          <a:p>
            <a:r>
              <a:rPr lang="en-US" dirty="0"/>
              <a:t>Now we also calculate the monthly anomalies and use the </a:t>
            </a:r>
            <a:r>
              <a:rPr lang="en-US" dirty="0" err="1"/>
              <a:t>pearson</a:t>
            </a:r>
            <a:r>
              <a:rPr lang="en-US" dirty="0"/>
              <a:t> correlation para saber </a:t>
            </a:r>
            <a:r>
              <a:rPr lang="en-US" dirty="0" err="1"/>
              <a:t>si</a:t>
            </a:r>
            <a:r>
              <a:rPr lang="en-US" dirty="0"/>
              <a:t> </a:t>
            </a:r>
            <a:r>
              <a:rPr lang="en-US" dirty="0" err="1"/>
              <a:t>el</a:t>
            </a:r>
            <a:r>
              <a:rPr lang="en-US" dirty="0"/>
              <a:t> </a:t>
            </a:r>
            <a:r>
              <a:rPr lang="en-US" dirty="0" err="1"/>
              <a:t>modelo</a:t>
            </a:r>
            <a:r>
              <a:rPr lang="en-US" dirty="0"/>
              <a:t> </a:t>
            </a:r>
            <a:r>
              <a:rPr lang="en-US" dirty="0" err="1"/>
              <a:t>está</a:t>
            </a:r>
            <a:r>
              <a:rPr lang="en-US" dirty="0"/>
              <a:t> </a:t>
            </a:r>
            <a:r>
              <a:rPr lang="en-US" dirty="0" err="1"/>
              <a:t>capturando</a:t>
            </a:r>
            <a:r>
              <a:rPr lang="en-US" dirty="0"/>
              <a:t> la </a:t>
            </a:r>
            <a:r>
              <a:rPr lang="en-US" dirty="0" err="1"/>
              <a:t>señal</a:t>
            </a:r>
            <a:r>
              <a:rPr lang="en-US" dirty="0"/>
              <a:t> de las </a:t>
            </a:r>
            <a:r>
              <a:rPr lang="en-US" dirty="0" err="1"/>
              <a:t>anomalias</a:t>
            </a:r>
            <a:r>
              <a:rPr lang="en-US" dirty="0"/>
              <a:t> a lo largo del </a:t>
            </a:r>
            <a:r>
              <a:rPr lang="en-US" dirty="0" err="1"/>
              <a:t>año</a:t>
            </a:r>
            <a:r>
              <a:rPr lang="en-US" dirty="0"/>
              <a:t>.. And the lower right panel we have the boxplot of the anomalies simulated and </a:t>
            </a:r>
            <a:r>
              <a:rPr lang="en-US" dirty="0" err="1"/>
              <a:t>observed..For</a:t>
            </a:r>
            <a:r>
              <a:rPr lang="en-US" dirty="0"/>
              <a:t> this station, for example, there is a strong positive correlation of the monthly anomalies for all years, so yes.. We are capturing at least the annual variability.. in the lower left plot however the model captures more variability and more </a:t>
            </a:r>
            <a:r>
              <a:rPr lang="en-US" dirty="0" err="1"/>
              <a:t>upliers</a:t>
            </a:r>
            <a:r>
              <a:rPr lang="en-US" dirty="0"/>
              <a:t>.</a:t>
            </a:r>
          </a:p>
        </p:txBody>
      </p:sp>
      <p:sp>
        <p:nvSpPr>
          <p:cNvPr id="4" name="Slide Number Placeholder 3"/>
          <p:cNvSpPr>
            <a:spLocks noGrp="1"/>
          </p:cNvSpPr>
          <p:nvPr>
            <p:ph type="sldNum" sz="quarter" idx="5"/>
          </p:nvPr>
        </p:nvSpPr>
        <p:spPr/>
        <p:txBody>
          <a:bodyPr/>
          <a:lstStyle/>
          <a:p>
            <a:fld id="{A994DE3D-6376-42FC-8551-09455E7518F3}" type="slidenum">
              <a:rPr lang="en-US" smtClean="0"/>
              <a:t>42</a:t>
            </a:fld>
            <a:endParaRPr lang="en-US"/>
          </a:p>
        </p:txBody>
      </p:sp>
    </p:spTree>
    <p:extLst>
      <p:ext uri="{BB962C8B-B14F-4D97-AF65-F5344CB8AC3E}">
        <p14:creationId xmlns:p14="http://schemas.microsoft.com/office/powerpoint/2010/main" val="4275327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also want to know in which months the model performs better so we calculate from the daily data of each month the error and the anomalies.… as you can see the model overestimate the discharge in </a:t>
            </a:r>
            <a:r>
              <a:rPr lang="en-US" dirty="0" err="1"/>
              <a:t>agust</a:t>
            </a:r>
            <a:r>
              <a:rPr lang="en-US" dirty="0"/>
              <a:t> September and October.. </a:t>
            </a:r>
          </a:p>
          <a:p>
            <a:endParaRPr lang="en-US" dirty="0"/>
          </a:p>
          <a:p>
            <a:r>
              <a:rPr lang="en-US" dirty="0"/>
              <a:t>And the correlation of the anomalies</a:t>
            </a:r>
          </a:p>
        </p:txBody>
      </p:sp>
      <p:sp>
        <p:nvSpPr>
          <p:cNvPr id="4" name="Slide Number Placeholder 3"/>
          <p:cNvSpPr>
            <a:spLocks noGrp="1"/>
          </p:cNvSpPr>
          <p:nvPr>
            <p:ph type="sldNum" sz="quarter" idx="5"/>
          </p:nvPr>
        </p:nvSpPr>
        <p:spPr/>
        <p:txBody>
          <a:bodyPr/>
          <a:lstStyle/>
          <a:p>
            <a:fld id="{A994DE3D-6376-42FC-8551-09455E7518F3}" type="slidenum">
              <a:rPr lang="en-US" smtClean="0"/>
              <a:t>43</a:t>
            </a:fld>
            <a:endParaRPr lang="en-US"/>
          </a:p>
        </p:txBody>
      </p:sp>
    </p:spTree>
    <p:extLst>
      <p:ext uri="{BB962C8B-B14F-4D97-AF65-F5344CB8AC3E}">
        <p14:creationId xmlns:p14="http://schemas.microsoft.com/office/powerpoint/2010/main" val="265781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capture our interest is that we notice that if we took the stations that we have in the northern part of </a:t>
            </a:r>
            <a:r>
              <a:rPr lang="en-US" dirty="0" err="1"/>
              <a:t>ghana</a:t>
            </a:r>
            <a:r>
              <a:rPr lang="en-US" dirty="0"/>
              <a:t>, there is a almost unimodal regime of </a:t>
            </a:r>
            <a:r>
              <a:rPr lang="en-US" dirty="0" err="1"/>
              <a:t>precip</a:t>
            </a:r>
            <a:r>
              <a:rPr lang="en-US" dirty="0"/>
              <a:t> with a basin response to the meses de Lluvia que son </a:t>
            </a:r>
            <a:r>
              <a:rPr lang="en-US" dirty="0" err="1"/>
              <a:t>desde</a:t>
            </a:r>
            <a:r>
              <a:rPr lang="en-US" dirty="0"/>
              <a:t> July to September.. And although the model overestimate the amount </a:t>
            </a:r>
            <a:r>
              <a:rPr lang="en-US" dirty="0" err="1"/>
              <a:t>osf</a:t>
            </a:r>
            <a:r>
              <a:rPr lang="en-US" dirty="0"/>
              <a:t> discharge, we can capture this pattern</a:t>
            </a:r>
          </a:p>
        </p:txBody>
      </p:sp>
      <p:sp>
        <p:nvSpPr>
          <p:cNvPr id="4" name="Slide Number Placeholder 3"/>
          <p:cNvSpPr>
            <a:spLocks noGrp="1"/>
          </p:cNvSpPr>
          <p:nvPr>
            <p:ph type="sldNum" sz="quarter" idx="5"/>
          </p:nvPr>
        </p:nvSpPr>
        <p:spPr/>
        <p:txBody>
          <a:bodyPr/>
          <a:lstStyle/>
          <a:p>
            <a:fld id="{A994DE3D-6376-42FC-8551-09455E7518F3}" type="slidenum">
              <a:rPr lang="en-US" smtClean="0"/>
              <a:t>44</a:t>
            </a:fld>
            <a:endParaRPr lang="en-US"/>
          </a:p>
        </p:txBody>
      </p:sp>
    </p:spTree>
    <p:extLst>
      <p:ext uri="{BB962C8B-B14F-4D97-AF65-F5344CB8AC3E}">
        <p14:creationId xmlns:p14="http://schemas.microsoft.com/office/powerpoint/2010/main" val="3947004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look at the southern gauges.. The regime in the </a:t>
            </a:r>
            <a:r>
              <a:rPr lang="en-US" dirty="0" err="1"/>
              <a:t>precip</a:t>
            </a:r>
            <a:r>
              <a:rPr lang="en-US" dirty="0"/>
              <a:t> changes.. And it seems more like a bimodal regime with two peaks, one in April-march and the other one in </a:t>
            </a:r>
            <a:r>
              <a:rPr lang="en-US" dirty="0" err="1"/>
              <a:t>sep</a:t>
            </a:r>
            <a:r>
              <a:rPr lang="en-US" dirty="0"/>
              <a:t>-oct.. With less </a:t>
            </a:r>
            <a:r>
              <a:rPr lang="en-US" dirty="0" err="1"/>
              <a:t>precip</a:t>
            </a:r>
            <a:r>
              <a:rPr lang="en-US" dirty="0"/>
              <a:t> in the middle of the year and in the end and beginning of the year.. </a:t>
            </a:r>
            <a:br>
              <a:rPr lang="en-US" dirty="0"/>
            </a:br>
            <a:r>
              <a:rPr lang="en-US" dirty="0"/>
              <a:t>And we can also see that response in the model, like the model is simulated this bimodal response.. But if we look at the observations.. The peaks seems to be a little displaced with respect to the precipitation.. </a:t>
            </a:r>
          </a:p>
        </p:txBody>
      </p:sp>
      <p:sp>
        <p:nvSpPr>
          <p:cNvPr id="4" name="Slide Number Placeholder 3"/>
          <p:cNvSpPr>
            <a:spLocks noGrp="1"/>
          </p:cNvSpPr>
          <p:nvPr>
            <p:ph type="sldNum" sz="quarter" idx="5"/>
          </p:nvPr>
        </p:nvSpPr>
        <p:spPr/>
        <p:txBody>
          <a:bodyPr/>
          <a:lstStyle/>
          <a:p>
            <a:fld id="{A994DE3D-6376-42FC-8551-09455E7518F3}" type="slidenum">
              <a:rPr lang="en-US" smtClean="0"/>
              <a:t>45</a:t>
            </a:fld>
            <a:endParaRPr lang="en-US"/>
          </a:p>
        </p:txBody>
      </p:sp>
    </p:spTree>
    <p:extLst>
      <p:ext uri="{BB962C8B-B14F-4D97-AF65-F5344CB8AC3E}">
        <p14:creationId xmlns:p14="http://schemas.microsoft.com/office/powerpoint/2010/main" val="2588905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29</a:t>
            </a:fld>
            <a:endParaRPr lang="en-US"/>
          </a:p>
        </p:txBody>
      </p:sp>
    </p:spTree>
    <p:extLst>
      <p:ext uri="{BB962C8B-B14F-4D97-AF65-F5344CB8AC3E}">
        <p14:creationId xmlns:p14="http://schemas.microsoft.com/office/powerpoint/2010/main" val="3831556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10/30/24</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customXml" Target="../ink/ink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4.pn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90 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6B82-0777-1F2F-EBAF-294A140C2F1A}"/>
              </a:ext>
            </a:extLst>
          </p:cNvPr>
          <p:cNvSpPr>
            <a:spLocks noGrp="1"/>
          </p:cNvSpPr>
          <p:nvPr>
            <p:ph type="title"/>
          </p:nvPr>
        </p:nvSpPr>
        <p:spPr>
          <a:xfrm>
            <a:off x="952500" y="2428516"/>
            <a:ext cx="10287000" cy="1331865"/>
          </a:xfrm>
        </p:spPr>
        <p:txBody>
          <a:bodyPr/>
          <a:lstStyle/>
          <a:p>
            <a:pPr algn="ctr"/>
            <a:r>
              <a:rPr lang="en-US" dirty="0"/>
              <a:t>Baseline 20 years – Ghana 90 m </a:t>
            </a:r>
          </a:p>
        </p:txBody>
      </p:sp>
      <p:sp>
        <p:nvSpPr>
          <p:cNvPr id="3" name="TextBox 2">
            <a:extLst>
              <a:ext uri="{FF2B5EF4-FFF2-40B4-BE49-F238E27FC236}">
                <a16:creationId xmlns:a16="http://schemas.microsoft.com/office/drawing/2014/main" id="{7CF8A674-CC02-B86A-79D5-5D87F02686C8}"/>
              </a:ext>
            </a:extLst>
          </p:cNvPr>
          <p:cNvSpPr txBox="1"/>
          <p:nvPr/>
        </p:nvSpPr>
        <p:spPr>
          <a:xfrm>
            <a:off x="4527395" y="1884556"/>
            <a:ext cx="3601844" cy="369332"/>
          </a:xfrm>
          <a:prstGeom prst="rect">
            <a:avLst/>
          </a:prstGeom>
          <a:noFill/>
        </p:spPr>
        <p:txBody>
          <a:bodyPr wrap="square" rtlCol="0">
            <a:spAutoFit/>
          </a:bodyPr>
          <a:lstStyle/>
          <a:p>
            <a:pPr algn="ctr"/>
            <a:r>
              <a:rPr lang="en-US" dirty="0"/>
              <a:t>Baseline 3</a:t>
            </a:r>
          </a:p>
        </p:txBody>
      </p:sp>
    </p:spTree>
    <p:extLst>
      <p:ext uri="{BB962C8B-B14F-4D97-AF65-F5344CB8AC3E}">
        <p14:creationId xmlns:p14="http://schemas.microsoft.com/office/powerpoint/2010/main" val="17299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3"/>
          <a:stretch>
            <a:fillRect/>
          </a:stretch>
        </p:blipFill>
        <p:spPr>
          <a:xfrm>
            <a:off x="7777059" y="165463"/>
            <a:ext cx="4414941" cy="5869172"/>
          </a:xfrm>
          <a:prstGeom prst="rect">
            <a:avLst/>
          </a:prstGeom>
        </p:spPr>
      </p:pic>
      <p:pic>
        <p:nvPicPr>
          <p:cNvPr id="8" name="Content Placeholder 7" descr="A graph showing a graph&#10;&#10;Description automatically generated with medium confidence">
            <a:extLst>
              <a:ext uri="{FF2B5EF4-FFF2-40B4-BE49-F238E27FC236}">
                <a16:creationId xmlns:a16="http://schemas.microsoft.com/office/drawing/2014/main" id="{E92ED9E0-619C-A144-2811-EFB8599A59BA}"/>
              </a:ext>
            </a:extLst>
          </p:cNvPr>
          <p:cNvPicPr>
            <a:picLocks noGrp="1" noChangeAspect="1"/>
          </p:cNvPicPr>
          <p:nvPr>
            <p:ph idx="1"/>
          </p:nvPr>
        </p:nvPicPr>
        <p:blipFill>
          <a:blip r:embed="rId4"/>
          <a:stretch>
            <a:fillRect/>
          </a:stretch>
        </p:blipFill>
        <p:spPr>
          <a:xfrm>
            <a:off x="111671" y="1397074"/>
            <a:ext cx="7629545" cy="2828085"/>
          </a:xfrm>
        </p:spPr>
      </p:pic>
    </p:spTree>
    <p:extLst>
      <p:ext uri="{BB962C8B-B14F-4D97-AF65-F5344CB8AC3E}">
        <p14:creationId xmlns:p14="http://schemas.microsoft.com/office/powerpoint/2010/main" val="42582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2"/>
          <a:stretch>
            <a:fillRect/>
          </a:stretch>
        </p:blipFill>
        <p:spPr>
          <a:xfrm>
            <a:off x="7772399" y="65805"/>
            <a:ext cx="4442475" cy="5952223"/>
          </a:xfrm>
          <a:prstGeom prst="rect">
            <a:avLst/>
          </a:prstGeom>
        </p:spPr>
      </p:pic>
      <p:pic>
        <p:nvPicPr>
          <p:cNvPr id="5" name="Picture 4" descr="A graph showing a graph of a graph&#10;&#10;Description automatically generated with medium confidence">
            <a:extLst>
              <a:ext uri="{FF2B5EF4-FFF2-40B4-BE49-F238E27FC236}">
                <a16:creationId xmlns:a16="http://schemas.microsoft.com/office/drawing/2014/main" id="{B1508622-EE6B-2A30-05D5-37DD6E72B34C}"/>
              </a:ext>
            </a:extLst>
          </p:cNvPr>
          <p:cNvPicPr>
            <a:picLocks noChangeAspect="1"/>
          </p:cNvPicPr>
          <p:nvPr/>
        </p:nvPicPr>
        <p:blipFill>
          <a:blip r:embed="rId3"/>
          <a:stretch>
            <a:fillRect/>
          </a:stretch>
        </p:blipFill>
        <p:spPr>
          <a:xfrm>
            <a:off x="47676" y="1601397"/>
            <a:ext cx="7772400" cy="2881037"/>
          </a:xfrm>
          <a:prstGeom prst="rect">
            <a:avLst/>
          </a:prstGeom>
        </p:spPr>
      </p:pic>
    </p:spTree>
    <p:extLst>
      <p:ext uri="{BB962C8B-B14F-4D97-AF65-F5344CB8AC3E}">
        <p14:creationId xmlns:p14="http://schemas.microsoft.com/office/powerpoint/2010/main" val="149173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2"/>
          <a:stretch>
            <a:fillRect/>
          </a:stretch>
        </p:blipFill>
        <p:spPr>
          <a:xfrm>
            <a:off x="7772400" y="270933"/>
            <a:ext cx="4463938" cy="5810890"/>
          </a:xfrm>
          <a:prstGeom prst="rect">
            <a:avLst/>
          </a:prstGeom>
        </p:spPr>
      </p:pic>
      <p:pic>
        <p:nvPicPr>
          <p:cNvPr id="6" name="Picture 5" descr="A graph of a graph showing a number of data&#10;&#10;Description automatically generated with medium confidence">
            <a:extLst>
              <a:ext uri="{FF2B5EF4-FFF2-40B4-BE49-F238E27FC236}">
                <a16:creationId xmlns:a16="http://schemas.microsoft.com/office/drawing/2014/main" id="{4D3814F7-E661-C8CF-0505-DEA17FC535E3}"/>
              </a:ext>
            </a:extLst>
          </p:cNvPr>
          <p:cNvPicPr>
            <a:picLocks noChangeAspect="1"/>
          </p:cNvPicPr>
          <p:nvPr/>
        </p:nvPicPr>
        <p:blipFill>
          <a:blip r:embed="rId3"/>
          <a:stretch>
            <a:fillRect/>
          </a:stretch>
        </p:blipFill>
        <p:spPr>
          <a:xfrm>
            <a:off x="0" y="1831513"/>
            <a:ext cx="7772400" cy="2881037"/>
          </a:xfrm>
          <a:prstGeom prst="rect">
            <a:avLst/>
          </a:prstGeom>
        </p:spPr>
      </p:pic>
    </p:spTree>
    <p:extLst>
      <p:ext uri="{BB962C8B-B14F-4D97-AF65-F5344CB8AC3E}">
        <p14:creationId xmlns:p14="http://schemas.microsoft.com/office/powerpoint/2010/main" val="39771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2"/>
          <a:srcRect l="11525"/>
          <a:stretch/>
        </p:blipFill>
        <p:spPr>
          <a:xfrm>
            <a:off x="7866026" y="270933"/>
            <a:ext cx="4325974" cy="5854700"/>
          </a:xfrm>
          <a:prstGeom prst="rect">
            <a:avLst/>
          </a:prstGeom>
        </p:spPr>
      </p:pic>
      <p:pic>
        <p:nvPicPr>
          <p:cNvPr id="4" name="Picture 3" descr="A graph of a graph showing a number of data&#10;&#10;Description automatically generated with medium confidence">
            <a:extLst>
              <a:ext uri="{FF2B5EF4-FFF2-40B4-BE49-F238E27FC236}">
                <a16:creationId xmlns:a16="http://schemas.microsoft.com/office/drawing/2014/main" id="{72B42DF7-51CA-0BA7-AD00-DF45F6787342}"/>
              </a:ext>
            </a:extLst>
          </p:cNvPr>
          <p:cNvPicPr>
            <a:picLocks noChangeAspect="1"/>
          </p:cNvPicPr>
          <p:nvPr/>
        </p:nvPicPr>
        <p:blipFill>
          <a:blip r:embed="rId3"/>
          <a:stretch>
            <a:fillRect/>
          </a:stretch>
        </p:blipFill>
        <p:spPr>
          <a:xfrm>
            <a:off x="0" y="1421610"/>
            <a:ext cx="7772400" cy="2881037"/>
          </a:xfrm>
          <a:prstGeom prst="rect">
            <a:avLst/>
          </a:prstGeom>
        </p:spPr>
      </p:pic>
    </p:spTree>
    <p:extLst>
      <p:ext uri="{BB962C8B-B14F-4D97-AF65-F5344CB8AC3E}">
        <p14:creationId xmlns:p14="http://schemas.microsoft.com/office/powerpoint/2010/main" val="105222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2"/>
          <a:stretch>
            <a:fillRect/>
          </a:stretch>
        </p:blipFill>
        <p:spPr>
          <a:xfrm>
            <a:off x="7860062" y="369332"/>
            <a:ext cx="4331938" cy="5699051"/>
          </a:xfrm>
          <a:prstGeom prst="rect">
            <a:avLst/>
          </a:prstGeom>
        </p:spPr>
      </p:pic>
      <p:pic>
        <p:nvPicPr>
          <p:cNvPr id="7" name="Content Placeholder 6" descr="A graph of a graph&#10;&#10;Description automatically generated">
            <a:extLst>
              <a:ext uri="{FF2B5EF4-FFF2-40B4-BE49-F238E27FC236}">
                <a16:creationId xmlns:a16="http://schemas.microsoft.com/office/drawing/2014/main" id="{F6A8F8DF-8ABB-F8FB-D219-443EA3B87DB9}"/>
              </a:ext>
            </a:extLst>
          </p:cNvPr>
          <p:cNvPicPr>
            <a:picLocks noGrp="1" noChangeAspect="1"/>
          </p:cNvPicPr>
          <p:nvPr>
            <p:ph idx="1"/>
          </p:nvPr>
        </p:nvPicPr>
        <p:blipFill>
          <a:blip r:embed="rId3"/>
          <a:stretch>
            <a:fillRect/>
          </a:stretch>
        </p:blipFill>
        <p:spPr>
          <a:xfrm>
            <a:off x="208788" y="1312288"/>
            <a:ext cx="7914987" cy="2933891"/>
          </a:xfrm>
        </p:spPr>
      </p:pic>
    </p:spTree>
    <p:extLst>
      <p:ext uri="{BB962C8B-B14F-4D97-AF65-F5344CB8AC3E}">
        <p14:creationId xmlns:p14="http://schemas.microsoft.com/office/powerpoint/2010/main" val="117253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2"/>
          <a:stretch>
            <a:fillRect/>
          </a:stretch>
        </p:blipFill>
        <p:spPr>
          <a:xfrm>
            <a:off x="7781626" y="369332"/>
            <a:ext cx="4410374" cy="5797230"/>
          </a:xfrm>
          <a:prstGeom prst="rect">
            <a:avLst/>
          </a:prstGeom>
        </p:spPr>
      </p:pic>
      <p:pic>
        <p:nvPicPr>
          <p:cNvPr id="5" name="Picture 4" descr="A graph of a graph showing a graph&#10;&#10;Description automatically generated with medium confidence">
            <a:extLst>
              <a:ext uri="{FF2B5EF4-FFF2-40B4-BE49-F238E27FC236}">
                <a16:creationId xmlns:a16="http://schemas.microsoft.com/office/drawing/2014/main" id="{74FF0909-369D-B4B0-07E5-921856833E07}"/>
              </a:ext>
            </a:extLst>
          </p:cNvPr>
          <p:cNvPicPr>
            <a:picLocks noChangeAspect="1"/>
          </p:cNvPicPr>
          <p:nvPr/>
        </p:nvPicPr>
        <p:blipFill>
          <a:blip r:embed="rId3"/>
          <a:stretch>
            <a:fillRect/>
          </a:stretch>
        </p:blipFill>
        <p:spPr>
          <a:xfrm>
            <a:off x="0" y="1169362"/>
            <a:ext cx="7772400" cy="2881037"/>
          </a:xfrm>
          <a:prstGeom prst="rect">
            <a:avLst/>
          </a:prstGeom>
        </p:spPr>
      </p:pic>
    </p:spTree>
    <p:extLst>
      <p:ext uri="{BB962C8B-B14F-4D97-AF65-F5344CB8AC3E}">
        <p14:creationId xmlns:p14="http://schemas.microsoft.com/office/powerpoint/2010/main" val="21883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2"/>
          <a:srcRect l="7278"/>
          <a:stretch/>
        </p:blipFill>
        <p:spPr>
          <a:xfrm>
            <a:off x="7995684" y="369332"/>
            <a:ext cx="4206062" cy="5599113"/>
          </a:xfrm>
          <a:prstGeom prst="rect">
            <a:avLst/>
          </a:prstGeom>
        </p:spPr>
      </p:pic>
      <p:pic>
        <p:nvPicPr>
          <p:cNvPr id="7" name="Content Placeholder 6" descr="A graph of a graph showing a graph&#10;&#10;Description automatically generated with medium confidence">
            <a:extLst>
              <a:ext uri="{FF2B5EF4-FFF2-40B4-BE49-F238E27FC236}">
                <a16:creationId xmlns:a16="http://schemas.microsoft.com/office/drawing/2014/main" id="{A0D92EDD-DAF8-A783-F50A-68B187DB84C8}"/>
              </a:ext>
            </a:extLst>
          </p:cNvPr>
          <p:cNvPicPr>
            <a:picLocks noGrp="1" noChangeAspect="1"/>
          </p:cNvPicPr>
          <p:nvPr>
            <p:ph idx="1"/>
          </p:nvPr>
        </p:nvPicPr>
        <p:blipFill>
          <a:blip r:embed="rId3"/>
          <a:stretch>
            <a:fillRect/>
          </a:stretch>
        </p:blipFill>
        <p:spPr>
          <a:xfrm>
            <a:off x="337293" y="1631651"/>
            <a:ext cx="7737894" cy="2868247"/>
          </a:xfrm>
        </p:spPr>
      </p:pic>
    </p:spTree>
    <p:extLst>
      <p:ext uri="{BB962C8B-B14F-4D97-AF65-F5344CB8AC3E}">
        <p14:creationId xmlns:p14="http://schemas.microsoft.com/office/powerpoint/2010/main" val="250262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2"/>
          <a:stretch>
            <a:fillRect/>
          </a:stretch>
        </p:blipFill>
        <p:spPr>
          <a:xfrm>
            <a:off x="7658264" y="0"/>
            <a:ext cx="4533735" cy="5975498"/>
          </a:xfrm>
          <a:prstGeom prst="rect">
            <a:avLst/>
          </a:prstGeom>
        </p:spPr>
      </p:pic>
      <p:pic>
        <p:nvPicPr>
          <p:cNvPr id="7" name="Content Placeholder 6" descr="A graph of a graph showing the amount of water in the water&#10;&#10;Description automatically generated with medium confidence">
            <a:extLst>
              <a:ext uri="{FF2B5EF4-FFF2-40B4-BE49-F238E27FC236}">
                <a16:creationId xmlns:a16="http://schemas.microsoft.com/office/drawing/2014/main" id="{76990FE8-4653-40DB-C4A8-8D21AC8DDE09}"/>
              </a:ext>
            </a:extLst>
          </p:cNvPr>
          <p:cNvPicPr>
            <a:picLocks noGrp="1" noChangeAspect="1"/>
          </p:cNvPicPr>
          <p:nvPr>
            <p:ph idx="1"/>
          </p:nvPr>
        </p:nvPicPr>
        <p:blipFill>
          <a:blip r:embed="rId3"/>
          <a:stretch>
            <a:fillRect/>
          </a:stretch>
        </p:blipFill>
        <p:spPr>
          <a:xfrm>
            <a:off x="374431" y="1565088"/>
            <a:ext cx="7056383" cy="2644674"/>
          </a:xfrm>
        </p:spPr>
      </p:pic>
    </p:spTree>
    <p:extLst>
      <p:ext uri="{BB962C8B-B14F-4D97-AF65-F5344CB8AC3E}">
        <p14:creationId xmlns:p14="http://schemas.microsoft.com/office/powerpoint/2010/main" val="38012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2"/>
          <a:stretch>
            <a:fillRect/>
          </a:stretch>
        </p:blipFill>
        <p:spPr>
          <a:xfrm>
            <a:off x="7909033" y="466109"/>
            <a:ext cx="4275651" cy="5399580"/>
          </a:xfrm>
          <a:prstGeom prst="rect">
            <a:avLst/>
          </a:prstGeom>
        </p:spPr>
      </p:pic>
      <p:pic>
        <p:nvPicPr>
          <p:cNvPr id="5" name="Picture 4" descr="A graph showing a number of data&#10;&#10;Description automatically generated with medium confidence">
            <a:extLst>
              <a:ext uri="{FF2B5EF4-FFF2-40B4-BE49-F238E27FC236}">
                <a16:creationId xmlns:a16="http://schemas.microsoft.com/office/drawing/2014/main" id="{1F4F227E-FE7F-762E-9F1C-185E1AD9C97D}"/>
              </a:ext>
            </a:extLst>
          </p:cNvPr>
          <p:cNvPicPr>
            <a:picLocks noChangeAspect="1"/>
          </p:cNvPicPr>
          <p:nvPr/>
        </p:nvPicPr>
        <p:blipFill>
          <a:blip r:embed="rId3"/>
          <a:stretch>
            <a:fillRect/>
          </a:stretch>
        </p:blipFill>
        <p:spPr>
          <a:xfrm>
            <a:off x="0" y="1556279"/>
            <a:ext cx="8034670" cy="2994700"/>
          </a:xfrm>
          <a:prstGeom prst="rect">
            <a:avLst/>
          </a:prstGeom>
        </p:spPr>
      </p:pic>
    </p:spTree>
    <p:extLst>
      <p:ext uri="{BB962C8B-B14F-4D97-AF65-F5344CB8AC3E}">
        <p14:creationId xmlns:p14="http://schemas.microsoft.com/office/powerpoint/2010/main" val="272793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2"/>
          <a:stretch>
            <a:fillRect/>
          </a:stretch>
        </p:blipFill>
        <p:spPr>
          <a:xfrm>
            <a:off x="7984807" y="600739"/>
            <a:ext cx="4207193" cy="5656521"/>
          </a:xfrm>
          <a:prstGeom prst="rect">
            <a:avLst/>
          </a:prstGeom>
        </p:spPr>
      </p:pic>
      <p:pic>
        <p:nvPicPr>
          <p:cNvPr id="7" name="Content Placeholder 6" descr="A graph showing a number of data&#10;&#10;Description automatically generated with medium confidence">
            <a:extLst>
              <a:ext uri="{FF2B5EF4-FFF2-40B4-BE49-F238E27FC236}">
                <a16:creationId xmlns:a16="http://schemas.microsoft.com/office/drawing/2014/main" id="{3F90981C-2BD4-B166-B88D-8A5AB491B384}"/>
              </a:ext>
            </a:extLst>
          </p:cNvPr>
          <p:cNvPicPr>
            <a:picLocks noGrp="1" noChangeAspect="1"/>
          </p:cNvPicPr>
          <p:nvPr>
            <p:ph idx="1"/>
          </p:nvPr>
        </p:nvPicPr>
        <p:blipFill>
          <a:blip r:embed="rId3"/>
          <a:stretch>
            <a:fillRect/>
          </a:stretch>
        </p:blipFill>
        <p:spPr>
          <a:xfrm>
            <a:off x="115120" y="1628282"/>
            <a:ext cx="7869687" cy="2933207"/>
          </a:xfrm>
        </p:spPr>
      </p:pic>
    </p:spTree>
    <p:extLst>
      <p:ext uri="{BB962C8B-B14F-4D97-AF65-F5344CB8AC3E}">
        <p14:creationId xmlns:p14="http://schemas.microsoft.com/office/powerpoint/2010/main" val="317229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7" name="Picture 6" descr="A graph showing a graph of data&#10;&#10;Description automatically generated with medium confidence">
            <a:extLst>
              <a:ext uri="{FF2B5EF4-FFF2-40B4-BE49-F238E27FC236}">
                <a16:creationId xmlns:a16="http://schemas.microsoft.com/office/drawing/2014/main" id="{EB724A72-84BC-3D75-57D3-7EBCB11E7A8A}"/>
              </a:ext>
            </a:extLst>
          </p:cNvPr>
          <p:cNvPicPr>
            <a:picLocks noChangeAspect="1"/>
          </p:cNvPicPr>
          <p:nvPr/>
        </p:nvPicPr>
        <p:blipFill>
          <a:blip r:embed="rId3"/>
          <a:stretch>
            <a:fillRect/>
          </a:stretch>
        </p:blipFill>
        <p:spPr>
          <a:xfrm>
            <a:off x="-1" y="1409133"/>
            <a:ext cx="8062871" cy="3005211"/>
          </a:xfrm>
          <a:prstGeom prst="rect">
            <a:avLst/>
          </a:prstGeom>
        </p:spPr>
      </p:pic>
    </p:spTree>
    <p:extLst>
      <p:ext uri="{BB962C8B-B14F-4D97-AF65-F5344CB8AC3E}">
        <p14:creationId xmlns:p14="http://schemas.microsoft.com/office/powerpoint/2010/main" val="112542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DC531B-0F02-E599-F1CB-5E663458DB0E}"/>
              </a:ext>
            </a:extLst>
          </p:cNvPr>
          <p:cNvPicPr>
            <a:picLocks noChangeAspect="1"/>
          </p:cNvPicPr>
          <p:nvPr/>
        </p:nvPicPr>
        <p:blipFill>
          <a:blip r:embed="rId2"/>
          <a:stretch>
            <a:fillRect/>
          </a:stretch>
        </p:blipFill>
        <p:spPr>
          <a:xfrm rot="16200000">
            <a:off x="700482" y="-330926"/>
            <a:ext cx="5896819" cy="6858000"/>
          </a:xfrm>
          <a:prstGeom prst="rect">
            <a:avLst/>
          </a:prstGeom>
        </p:spPr>
      </p:pic>
      <p:pic>
        <p:nvPicPr>
          <p:cNvPr id="5" name="Content Placeholder 7" descr="A graph showing a graph&#10;&#10;Description automatically generated with medium confidence">
            <a:extLst>
              <a:ext uri="{FF2B5EF4-FFF2-40B4-BE49-F238E27FC236}">
                <a16:creationId xmlns:a16="http://schemas.microsoft.com/office/drawing/2014/main" id="{B108F8C8-5953-B31F-5C23-57FDFE65D076}"/>
              </a:ext>
            </a:extLst>
          </p:cNvPr>
          <p:cNvPicPr>
            <a:picLocks noGrp="1" noChangeAspect="1"/>
          </p:cNvPicPr>
          <p:nvPr>
            <p:ph idx="1"/>
          </p:nvPr>
        </p:nvPicPr>
        <p:blipFill>
          <a:blip r:embed="rId3"/>
          <a:stretch>
            <a:fillRect/>
          </a:stretch>
        </p:blipFill>
        <p:spPr>
          <a:xfrm>
            <a:off x="5286104" y="88704"/>
            <a:ext cx="6095296" cy="2259377"/>
          </a:xfrm>
        </p:spPr>
      </p:pic>
      <p:pic>
        <p:nvPicPr>
          <p:cNvPr id="6" name="Picture 5" descr="A map of a mountain&#10;&#10;Description automatically generated">
            <a:extLst>
              <a:ext uri="{FF2B5EF4-FFF2-40B4-BE49-F238E27FC236}">
                <a16:creationId xmlns:a16="http://schemas.microsoft.com/office/drawing/2014/main" id="{CD9CE91F-D0D4-2D94-AD62-B8B1C9C48357}"/>
              </a:ext>
            </a:extLst>
          </p:cNvPr>
          <p:cNvPicPr>
            <a:picLocks noChangeAspect="1"/>
          </p:cNvPicPr>
          <p:nvPr/>
        </p:nvPicPr>
        <p:blipFill>
          <a:blip r:embed="rId4"/>
          <a:stretch>
            <a:fillRect/>
          </a:stretch>
        </p:blipFill>
        <p:spPr>
          <a:xfrm>
            <a:off x="8369361" y="2403567"/>
            <a:ext cx="2740295" cy="3642917"/>
          </a:xfrm>
          <a:prstGeom prst="rect">
            <a:avLst/>
          </a:prstGeom>
        </p:spPr>
      </p:pic>
    </p:spTree>
    <p:extLst>
      <p:ext uri="{BB962C8B-B14F-4D97-AF65-F5344CB8AC3E}">
        <p14:creationId xmlns:p14="http://schemas.microsoft.com/office/powerpoint/2010/main" val="159282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BF4D9-114A-AF9E-80E0-2A04A8EDEFCD}"/>
              </a:ext>
            </a:extLst>
          </p:cNvPr>
          <p:cNvSpPr>
            <a:spLocks noGrp="1"/>
          </p:cNvSpPr>
          <p:nvPr>
            <p:ph idx="1"/>
          </p:nvPr>
        </p:nvSpPr>
        <p:spPr/>
        <p:txBody>
          <a:bodyPr/>
          <a:lstStyle/>
          <a:p>
            <a:pPr marL="0" indent="0" algn="ctr">
              <a:buNone/>
            </a:pPr>
            <a:r>
              <a:rPr lang="en-US" dirty="0"/>
              <a:t>Seasonal evaluation </a:t>
            </a:r>
          </a:p>
          <a:p>
            <a:pPr marL="0" indent="0" algn="ctr">
              <a:buNone/>
            </a:pPr>
            <a:endParaRPr lang="en-US" dirty="0"/>
          </a:p>
          <a:p>
            <a:pPr marL="0" indent="0" algn="ctr">
              <a:buNone/>
            </a:pPr>
            <a:r>
              <a:rPr lang="en-US" dirty="0"/>
              <a:t>Baseline 20 years – Ghana 90</a:t>
            </a:r>
          </a:p>
          <a:p>
            <a:pPr marL="0" indent="0" algn="ctr">
              <a:buNone/>
            </a:pPr>
            <a:endParaRPr lang="en-US" dirty="0"/>
          </a:p>
        </p:txBody>
      </p:sp>
    </p:spTree>
    <p:extLst>
      <p:ext uri="{BB962C8B-B14F-4D97-AF65-F5344CB8AC3E}">
        <p14:creationId xmlns:p14="http://schemas.microsoft.com/office/powerpoint/2010/main" val="354234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90D04DE4-821F-B77C-62CE-AE46AA147B20}"/>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6" name="Picture 5" descr="A graph with a line drawn on it&#10;&#10;Description automatically generated">
            <a:extLst>
              <a:ext uri="{FF2B5EF4-FFF2-40B4-BE49-F238E27FC236}">
                <a16:creationId xmlns:a16="http://schemas.microsoft.com/office/drawing/2014/main" id="{D2393A01-ACB8-E297-5A9F-2C4B6F6E7A0F}"/>
              </a:ext>
            </a:extLst>
          </p:cNvPr>
          <p:cNvPicPr>
            <a:picLocks noChangeAspect="1"/>
          </p:cNvPicPr>
          <p:nvPr/>
        </p:nvPicPr>
        <p:blipFill>
          <a:blip r:embed="rId4"/>
          <a:stretch>
            <a:fillRect/>
          </a:stretch>
        </p:blipFill>
        <p:spPr>
          <a:xfrm>
            <a:off x="3753360" y="177184"/>
            <a:ext cx="8066931" cy="2997815"/>
          </a:xfrm>
          <a:prstGeom prst="rect">
            <a:avLst/>
          </a:prstGeom>
        </p:spPr>
      </p:pic>
      <p:pic>
        <p:nvPicPr>
          <p:cNvPr id="14" name="Picture 13" descr="A graph with colored dots&#10;&#10;Description automatically generated with medium confidence">
            <a:extLst>
              <a:ext uri="{FF2B5EF4-FFF2-40B4-BE49-F238E27FC236}">
                <a16:creationId xmlns:a16="http://schemas.microsoft.com/office/drawing/2014/main" id="{B8A56C9C-E2CB-C9FC-DF48-F3CA0AE5A762}"/>
              </a:ext>
            </a:extLst>
          </p:cNvPr>
          <p:cNvPicPr>
            <a:picLocks noChangeAspect="1"/>
          </p:cNvPicPr>
          <p:nvPr/>
        </p:nvPicPr>
        <p:blipFill>
          <a:blip r:embed="rId5"/>
          <a:stretch>
            <a:fillRect/>
          </a:stretch>
        </p:blipFill>
        <p:spPr>
          <a:xfrm>
            <a:off x="3900625" y="3174999"/>
            <a:ext cx="7772400" cy="3088658"/>
          </a:xfrm>
          <a:prstGeom prst="rect">
            <a:avLst/>
          </a:prstGeom>
        </p:spPr>
      </p:pic>
    </p:spTree>
    <p:extLst>
      <p:ext uri="{BB962C8B-B14F-4D97-AF65-F5344CB8AC3E}">
        <p14:creationId xmlns:p14="http://schemas.microsoft.com/office/powerpoint/2010/main" val="4250379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2E66A-2F0F-060E-B99C-159F34611E54}"/>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15A9238C-B989-0C45-9BEC-FED874461988}"/>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3" name="Picture 2" descr="A graph of a graph of a graph&#10;&#10;Description automatically generated with medium confidence">
            <a:extLst>
              <a:ext uri="{FF2B5EF4-FFF2-40B4-BE49-F238E27FC236}">
                <a16:creationId xmlns:a16="http://schemas.microsoft.com/office/drawing/2014/main" id="{4396B19B-D7A0-5655-D94F-0628D75E6F4E}"/>
              </a:ext>
            </a:extLst>
          </p:cNvPr>
          <p:cNvPicPr>
            <a:picLocks noChangeAspect="1"/>
          </p:cNvPicPr>
          <p:nvPr/>
        </p:nvPicPr>
        <p:blipFill>
          <a:blip r:embed="rId4"/>
          <a:stretch>
            <a:fillRect/>
          </a:stretch>
        </p:blipFill>
        <p:spPr>
          <a:xfrm>
            <a:off x="4054425" y="195361"/>
            <a:ext cx="7079241" cy="605983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EF93278A-7984-53C2-5A99-271888E882AE}"/>
                  </a:ext>
                </a:extLst>
              </p14:cNvPr>
              <p14:cNvContentPartPr/>
              <p14:nvPr/>
            </p14:nvContentPartPr>
            <p14:xfrm>
              <a:off x="12200987" y="7019307"/>
              <a:ext cx="360" cy="360"/>
            </p14:xfrm>
          </p:contentPart>
        </mc:Choice>
        <mc:Fallback>
          <p:pic>
            <p:nvPicPr>
              <p:cNvPr id="5" name="Ink 4">
                <a:extLst>
                  <a:ext uri="{FF2B5EF4-FFF2-40B4-BE49-F238E27FC236}">
                    <a16:creationId xmlns:a16="http://schemas.microsoft.com/office/drawing/2014/main" id="{EF93278A-7984-53C2-5A99-271888E882AE}"/>
                  </a:ext>
                </a:extLst>
              </p:cNvPr>
              <p:cNvPicPr/>
              <p:nvPr/>
            </p:nvPicPr>
            <p:blipFill>
              <a:blip r:embed="rId6"/>
              <a:stretch>
                <a:fillRect/>
              </a:stretch>
            </p:blipFill>
            <p:spPr>
              <a:xfrm>
                <a:off x="12194867" y="7013187"/>
                <a:ext cx="12600" cy="12600"/>
              </a:xfrm>
              <a:prstGeom prst="rect">
                <a:avLst/>
              </a:prstGeom>
            </p:spPr>
          </p:pic>
        </mc:Fallback>
      </mc:AlternateContent>
    </p:spTree>
    <p:extLst>
      <p:ext uri="{BB962C8B-B14F-4D97-AF65-F5344CB8AC3E}">
        <p14:creationId xmlns:p14="http://schemas.microsoft.com/office/powerpoint/2010/main" val="125645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AE1E95EC-6942-9A3B-016B-BBB7C358F6F8}"/>
              </a:ext>
            </a:extLst>
          </p:cNvPr>
          <p:cNvPicPr>
            <a:picLocks noChangeAspect="1"/>
          </p:cNvPicPr>
          <p:nvPr/>
        </p:nvPicPr>
        <p:blipFill>
          <a:blip r:embed="rId3"/>
          <a:stretch>
            <a:fillRect/>
          </a:stretch>
        </p:blipFill>
        <p:spPr>
          <a:xfrm>
            <a:off x="4502588" y="2071477"/>
            <a:ext cx="3225802" cy="4322071"/>
          </a:xfrm>
          <a:prstGeom prst="rect">
            <a:avLst/>
          </a:prstGeom>
        </p:spPr>
      </p:pic>
      <p:pic>
        <p:nvPicPr>
          <p:cNvPr id="6" name="Picture 5" descr="A graph with a line&#10;&#10;Description automatically generated">
            <a:extLst>
              <a:ext uri="{FF2B5EF4-FFF2-40B4-BE49-F238E27FC236}">
                <a16:creationId xmlns:a16="http://schemas.microsoft.com/office/drawing/2014/main" id="{DDEFD1C5-9D63-DDF9-E6A2-B5F2F09C0155}"/>
              </a:ext>
            </a:extLst>
          </p:cNvPr>
          <p:cNvPicPr>
            <a:picLocks noChangeAspect="1"/>
          </p:cNvPicPr>
          <p:nvPr/>
        </p:nvPicPr>
        <p:blipFill>
          <a:blip r:embed="rId4"/>
          <a:stretch>
            <a:fillRect/>
          </a:stretch>
        </p:blipFill>
        <p:spPr>
          <a:xfrm>
            <a:off x="92546" y="2466517"/>
            <a:ext cx="4410042" cy="1638850"/>
          </a:xfrm>
          <a:prstGeom prst="rect">
            <a:avLst/>
          </a:prstGeom>
        </p:spPr>
      </p:pic>
      <p:cxnSp>
        <p:nvCxnSpPr>
          <p:cNvPr id="8" name="Straight Arrow Connector 7">
            <a:extLst>
              <a:ext uri="{FF2B5EF4-FFF2-40B4-BE49-F238E27FC236}">
                <a16:creationId xmlns:a16="http://schemas.microsoft.com/office/drawing/2014/main" id="{8E9F0002-C385-1EF8-A64B-5BE7D6E8476C}"/>
              </a:ext>
            </a:extLst>
          </p:cNvPr>
          <p:cNvCxnSpPr>
            <a:cxnSpLocks/>
          </p:cNvCxnSpPr>
          <p:nvPr/>
        </p:nvCxnSpPr>
        <p:spPr>
          <a:xfrm flipH="1" flipV="1">
            <a:off x="4502588" y="3352800"/>
            <a:ext cx="636678" cy="432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with a line&#10;&#10;Description automatically generated">
            <a:extLst>
              <a:ext uri="{FF2B5EF4-FFF2-40B4-BE49-F238E27FC236}">
                <a16:creationId xmlns:a16="http://schemas.microsoft.com/office/drawing/2014/main" id="{CD45E4AC-ED5F-EB54-D1A4-8EE05C70E3BD}"/>
              </a:ext>
            </a:extLst>
          </p:cNvPr>
          <p:cNvPicPr>
            <a:picLocks noChangeAspect="1"/>
          </p:cNvPicPr>
          <p:nvPr/>
        </p:nvPicPr>
        <p:blipFill>
          <a:blip r:embed="rId5"/>
          <a:stretch>
            <a:fillRect/>
          </a:stretch>
        </p:blipFill>
        <p:spPr>
          <a:xfrm>
            <a:off x="0" y="4391483"/>
            <a:ext cx="4436827" cy="1638850"/>
          </a:xfrm>
          <a:prstGeom prst="rect">
            <a:avLst/>
          </a:prstGeom>
        </p:spPr>
      </p:pic>
      <p:cxnSp>
        <p:nvCxnSpPr>
          <p:cNvPr id="11" name="Straight Arrow Connector 10">
            <a:extLst>
              <a:ext uri="{FF2B5EF4-FFF2-40B4-BE49-F238E27FC236}">
                <a16:creationId xmlns:a16="http://schemas.microsoft.com/office/drawing/2014/main" id="{4CDAACDA-3328-901B-1C49-E7669074EF6F}"/>
              </a:ext>
            </a:extLst>
          </p:cNvPr>
          <p:cNvCxnSpPr>
            <a:cxnSpLocks/>
            <a:endCxn id="10" idx="3"/>
          </p:cNvCxnSpPr>
          <p:nvPr/>
        </p:nvCxnSpPr>
        <p:spPr>
          <a:xfrm flipH="1">
            <a:off x="4436827" y="4297494"/>
            <a:ext cx="937828" cy="913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graph with a line&#10;&#10;Description automatically generated">
            <a:extLst>
              <a:ext uri="{FF2B5EF4-FFF2-40B4-BE49-F238E27FC236}">
                <a16:creationId xmlns:a16="http://schemas.microsoft.com/office/drawing/2014/main" id="{EF0FDF37-7449-368C-6A81-4F7FAB6EBB85}"/>
              </a:ext>
            </a:extLst>
          </p:cNvPr>
          <p:cNvPicPr>
            <a:picLocks noChangeAspect="1"/>
          </p:cNvPicPr>
          <p:nvPr/>
        </p:nvPicPr>
        <p:blipFill>
          <a:blip r:embed="rId6"/>
          <a:stretch>
            <a:fillRect/>
          </a:stretch>
        </p:blipFill>
        <p:spPr>
          <a:xfrm>
            <a:off x="7187536" y="1621381"/>
            <a:ext cx="5054253" cy="1878250"/>
          </a:xfrm>
          <a:prstGeom prst="rect">
            <a:avLst/>
          </a:prstGeom>
        </p:spPr>
      </p:pic>
      <p:cxnSp>
        <p:nvCxnSpPr>
          <p:cNvPr id="17" name="Straight Arrow Connector 16">
            <a:extLst>
              <a:ext uri="{FF2B5EF4-FFF2-40B4-BE49-F238E27FC236}">
                <a16:creationId xmlns:a16="http://schemas.microsoft.com/office/drawing/2014/main" id="{D8B9DD0A-C490-3680-5F8B-7BF503279782}"/>
              </a:ext>
            </a:extLst>
          </p:cNvPr>
          <p:cNvCxnSpPr>
            <a:cxnSpLocks/>
            <a:endCxn id="14" idx="1"/>
          </p:cNvCxnSpPr>
          <p:nvPr/>
        </p:nvCxnSpPr>
        <p:spPr>
          <a:xfrm flipV="1">
            <a:off x="6244619" y="2560506"/>
            <a:ext cx="942917" cy="429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graph with a line&#10;&#10;Description automatically generated">
            <a:extLst>
              <a:ext uri="{FF2B5EF4-FFF2-40B4-BE49-F238E27FC236}">
                <a16:creationId xmlns:a16="http://schemas.microsoft.com/office/drawing/2014/main" id="{52461AC8-B5D3-ADEE-8675-F7ACAF2EB338}"/>
              </a:ext>
            </a:extLst>
          </p:cNvPr>
          <p:cNvPicPr>
            <a:picLocks noChangeAspect="1"/>
          </p:cNvPicPr>
          <p:nvPr/>
        </p:nvPicPr>
        <p:blipFill>
          <a:blip r:embed="rId7"/>
          <a:stretch>
            <a:fillRect/>
          </a:stretch>
        </p:blipFill>
        <p:spPr>
          <a:xfrm>
            <a:off x="7440215" y="4297494"/>
            <a:ext cx="4688963" cy="1731982"/>
          </a:xfrm>
          <a:prstGeom prst="rect">
            <a:avLst/>
          </a:prstGeom>
        </p:spPr>
      </p:pic>
      <p:cxnSp>
        <p:nvCxnSpPr>
          <p:cNvPr id="22" name="Straight Arrow Connector 21">
            <a:extLst>
              <a:ext uri="{FF2B5EF4-FFF2-40B4-BE49-F238E27FC236}">
                <a16:creationId xmlns:a16="http://schemas.microsoft.com/office/drawing/2014/main" id="{A3DB8732-DFD1-FD58-9E8A-EA2C36573BCD}"/>
              </a:ext>
            </a:extLst>
          </p:cNvPr>
          <p:cNvCxnSpPr>
            <a:cxnSpLocks/>
          </p:cNvCxnSpPr>
          <p:nvPr/>
        </p:nvCxnSpPr>
        <p:spPr>
          <a:xfrm>
            <a:off x="6096000" y="3470262"/>
            <a:ext cx="1344215" cy="1169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graph with a line drawn on it&#10;&#10;Description automatically generated">
            <a:extLst>
              <a:ext uri="{FF2B5EF4-FFF2-40B4-BE49-F238E27FC236}">
                <a16:creationId xmlns:a16="http://schemas.microsoft.com/office/drawing/2014/main" id="{C528FAE9-1DFA-B7D4-D5BC-58217DCEF6AD}"/>
              </a:ext>
            </a:extLst>
          </p:cNvPr>
          <p:cNvPicPr>
            <a:picLocks noChangeAspect="1"/>
          </p:cNvPicPr>
          <p:nvPr/>
        </p:nvPicPr>
        <p:blipFill>
          <a:blip r:embed="rId8"/>
          <a:stretch>
            <a:fillRect/>
          </a:stretch>
        </p:blipFill>
        <p:spPr>
          <a:xfrm>
            <a:off x="2490598" y="114446"/>
            <a:ext cx="4660657" cy="1731983"/>
          </a:xfrm>
          <a:prstGeom prst="rect">
            <a:avLst/>
          </a:prstGeom>
        </p:spPr>
      </p:pic>
      <p:cxnSp>
        <p:nvCxnSpPr>
          <p:cNvPr id="26" name="Straight Arrow Connector 25">
            <a:extLst>
              <a:ext uri="{FF2B5EF4-FFF2-40B4-BE49-F238E27FC236}">
                <a16:creationId xmlns:a16="http://schemas.microsoft.com/office/drawing/2014/main" id="{3F415A76-A1B0-9414-B5E8-8CFD601621BD}"/>
              </a:ext>
            </a:extLst>
          </p:cNvPr>
          <p:cNvCxnSpPr>
            <a:cxnSpLocks/>
            <a:endCxn id="25" idx="2"/>
          </p:cNvCxnSpPr>
          <p:nvPr/>
        </p:nvCxnSpPr>
        <p:spPr>
          <a:xfrm flipH="1" flipV="1">
            <a:off x="4820927" y="1846429"/>
            <a:ext cx="183538" cy="1063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51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DC568-6740-7817-EEA5-6EDA07BE7889}"/>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DB5216DF-4EFA-6B38-A6A6-5FE42A3CA181}"/>
              </a:ext>
            </a:extLst>
          </p:cNvPr>
          <p:cNvPicPr>
            <a:picLocks noChangeAspect="1"/>
          </p:cNvPicPr>
          <p:nvPr/>
        </p:nvPicPr>
        <p:blipFill>
          <a:blip r:embed="rId3"/>
          <a:stretch>
            <a:fillRect/>
          </a:stretch>
        </p:blipFill>
        <p:spPr>
          <a:xfrm>
            <a:off x="1718551" y="105360"/>
            <a:ext cx="2652026" cy="3553300"/>
          </a:xfrm>
          <a:prstGeom prst="rect">
            <a:avLst/>
          </a:prstGeom>
        </p:spPr>
      </p:pic>
      <p:pic>
        <p:nvPicPr>
          <p:cNvPr id="3" name="Picture 2" descr="A graph with a line and a line&#10;&#10;Description automatically generated with medium confidence">
            <a:extLst>
              <a:ext uri="{FF2B5EF4-FFF2-40B4-BE49-F238E27FC236}">
                <a16:creationId xmlns:a16="http://schemas.microsoft.com/office/drawing/2014/main" id="{749FFF5B-B932-4D51-4515-517D61D437F8}"/>
              </a:ext>
            </a:extLst>
          </p:cNvPr>
          <p:cNvPicPr>
            <a:picLocks noChangeAspect="1"/>
          </p:cNvPicPr>
          <p:nvPr/>
        </p:nvPicPr>
        <p:blipFill>
          <a:blip r:embed="rId4"/>
          <a:stretch>
            <a:fillRect/>
          </a:stretch>
        </p:blipFill>
        <p:spPr>
          <a:xfrm>
            <a:off x="13084" y="3794079"/>
            <a:ext cx="6062960" cy="2253104"/>
          </a:xfrm>
          <a:prstGeom prst="rect">
            <a:avLst/>
          </a:prstGeom>
        </p:spPr>
      </p:pic>
      <p:pic>
        <p:nvPicPr>
          <p:cNvPr id="7" name="Picture 6" descr="A graph with a line and a line&#10;&#10;Description automatically generated with medium confidence">
            <a:extLst>
              <a:ext uri="{FF2B5EF4-FFF2-40B4-BE49-F238E27FC236}">
                <a16:creationId xmlns:a16="http://schemas.microsoft.com/office/drawing/2014/main" id="{3716BE85-FDB7-614A-4FFA-04806AEABA0E}"/>
              </a:ext>
            </a:extLst>
          </p:cNvPr>
          <p:cNvPicPr>
            <a:picLocks noChangeAspect="1"/>
          </p:cNvPicPr>
          <p:nvPr/>
        </p:nvPicPr>
        <p:blipFill>
          <a:blip r:embed="rId5"/>
          <a:stretch>
            <a:fillRect/>
          </a:stretch>
        </p:blipFill>
        <p:spPr>
          <a:xfrm>
            <a:off x="6096000" y="3794079"/>
            <a:ext cx="6062962" cy="2253104"/>
          </a:xfrm>
          <a:prstGeom prst="rect">
            <a:avLst/>
          </a:prstGeom>
        </p:spPr>
      </p:pic>
      <p:pic>
        <p:nvPicPr>
          <p:cNvPr id="12" name="Picture 11" descr="A graph with a line&#10;&#10;Description automatically generated">
            <a:extLst>
              <a:ext uri="{FF2B5EF4-FFF2-40B4-BE49-F238E27FC236}">
                <a16:creationId xmlns:a16="http://schemas.microsoft.com/office/drawing/2014/main" id="{B23BA7E5-2023-2544-4116-B1ADDD832A49}"/>
              </a:ext>
            </a:extLst>
          </p:cNvPr>
          <p:cNvPicPr>
            <a:picLocks noChangeAspect="1"/>
          </p:cNvPicPr>
          <p:nvPr/>
        </p:nvPicPr>
        <p:blipFill>
          <a:blip r:embed="rId6"/>
          <a:stretch>
            <a:fillRect/>
          </a:stretch>
        </p:blipFill>
        <p:spPr>
          <a:xfrm>
            <a:off x="5798067" y="700099"/>
            <a:ext cx="6360895" cy="2363822"/>
          </a:xfrm>
          <a:prstGeom prst="rect">
            <a:avLst/>
          </a:prstGeom>
        </p:spPr>
      </p:pic>
      <p:cxnSp>
        <p:nvCxnSpPr>
          <p:cNvPr id="15" name="Straight Arrow Connector 14">
            <a:extLst>
              <a:ext uri="{FF2B5EF4-FFF2-40B4-BE49-F238E27FC236}">
                <a16:creationId xmlns:a16="http://schemas.microsoft.com/office/drawing/2014/main" id="{D61A8CC9-AD0E-4918-2BED-4F6FA19FC4C6}"/>
              </a:ext>
            </a:extLst>
          </p:cNvPr>
          <p:cNvCxnSpPr/>
          <p:nvPr/>
        </p:nvCxnSpPr>
        <p:spPr>
          <a:xfrm>
            <a:off x="3370997" y="3063921"/>
            <a:ext cx="3357349" cy="59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62AF8D-54F6-117A-1E98-3D5168E6621D}"/>
              </a:ext>
            </a:extLst>
          </p:cNvPr>
          <p:cNvCxnSpPr>
            <a:cxnSpLocks/>
          </p:cNvCxnSpPr>
          <p:nvPr/>
        </p:nvCxnSpPr>
        <p:spPr>
          <a:xfrm>
            <a:off x="3370997" y="2996212"/>
            <a:ext cx="0" cy="66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47F47-EB06-91F7-6FA2-BA2C27B655C1}"/>
              </a:ext>
            </a:extLst>
          </p:cNvPr>
          <p:cNvCxnSpPr>
            <a:cxnSpLocks/>
          </p:cNvCxnSpPr>
          <p:nvPr/>
        </p:nvCxnSpPr>
        <p:spPr>
          <a:xfrm flipV="1">
            <a:off x="2552131" y="2397818"/>
            <a:ext cx="3029803" cy="8637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5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B9CE-4047-4FEA-35A0-EE98E1B44D8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9FF97C8B-443F-53A1-4EFB-2826B2B221CB}"/>
              </a:ext>
            </a:extLst>
          </p:cNvPr>
          <p:cNvSpPr>
            <a:spLocks noGrp="1"/>
          </p:cNvSpPr>
          <p:nvPr>
            <p:ph idx="1"/>
          </p:nvPr>
        </p:nvSpPr>
        <p:spPr/>
        <p:txBody>
          <a:bodyPr/>
          <a:lstStyle/>
          <a:p>
            <a:r>
              <a:rPr lang="en-US" dirty="0"/>
              <a:t>Run again but changing PET layers.</a:t>
            </a:r>
          </a:p>
          <a:p>
            <a:endParaRPr lang="en-US" dirty="0"/>
          </a:p>
        </p:txBody>
      </p:sp>
    </p:spTree>
    <p:extLst>
      <p:ext uri="{BB962C8B-B14F-4D97-AF65-F5344CB8AC3E}">
        <p14:creationId xmlns:p14="http://schemas.microsoft.com/office/powerpoint/2010/main" val="165404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customXml/itemProps3.xml><?xml version="1.0" encoding="utf-8"?>
<ds:datastoreItem xmlns:ds="http://schemas.openxmlformats.org/officeDocument/2006/customXml" ds:itemID="{E821304C-DFC2-4121-A3A1-819C4779F2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4667</TotalTime>
  <Words>1156</Words>
  <Application>Microsoft Macintosh PowerPoint</Application>
  <PresentationFormat>Widescreen</PresentationFormat>
  <Paragraphs>111</Paragraphs>
  <Slides>46</Slides>
  <Notes>14</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Roboto</vt:lpstr>
      <vt:lpstr>Roboto Black</vt:lpstr>
      <vt:lpstr>Times New Roman</vt:lpstr>
      <vt:lpstr>IOWA-PPT-Template-Widescreen-2022</vt:lpstr>
      <vt:lpstr>GHANA CALIBRATION 90 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20 years – Ghana 90 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21</cp:revision>
  <dcterms:created xsi:type="dcterms:W3CDTF">2024-02-07T15:41:07Z</dcterms:created>
  <dcterms:modified xsi:type="dcterms:W3CDTF">2024-10-30T20:35:47Z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